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39" y="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Locational Marginal Pricing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Time Series Modeling  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Energy Grid &amp; LMP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Nodes comprise energy grid (over 11k PJM)</a:t>
            </a:r>
          </a:p>
          <a:p>
            <a:r>
              <a:rPr lang="en-US" sz="2400" dirty="0"/>
              <a:t>Each node measures LMP i.e., the cost of making &amp; delivering electricity in real time </a:t>
            </a:r>
            <a:r>
              <a:rPr lang="en-US" sz="2200" dirty="0"/>
              <a:t> </a:t>
            </a:r>
          </a:p>
          <a:p>
            <a:r>
              <a:rPr lang="en-US" sz="2200" dirty="0"/>
              <a:t>Important - provides transparency &amp; informs smart infrastructure investments  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DD2F-70E8-42F1-A117-3643BB95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7EFC4-55B6-4C83-8DB7-678C755D2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forecasting nodes’ LMP reveal nodes that are whose predictions yield greater errors?</a:t>
            </a:r>
          </a:p>
          <a:p>
            <a:r>
              <a:rPr lang="en-US" dirty="0"/>
              <a:t>Target nodes that are most in need of upgrading</a:t>
            </a:r>
          </a:p>
          <a:p>
            <a:r>
              <a:rPr lang="en-US" dirty="0"/>
              <a:t>Better informed wholesale market buyers &amp; sellers can make superior decisions surrounding price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3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F77D-D7A5-4F33-AC6B-28B6EF8F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80F65-E055-48F5-9E4B-1B3B0FA90371}"/>
              </a:ext>
            </a:extLst>
          </p:cNvPr>
          <p:cNvSpPr txBox="1"/>
          <p:nvPr/>
        </p:nvSpPr>
        <p:spPr>
          <a:xfrm>
            <a:off x="1562792" y="2016528"/>
            <a:ext cx="9227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3-months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467,208 rows/observations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216 unique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Measurement every 5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19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Resampled by hour and mean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8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019E-6790-483B-BA85-BAFF21B5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41D97-A2B3-48E5-B7EE-ADDB5B5F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6" y="2032555"/>
            <a:ext cx="4430881" cy="2628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A4757-B979-46F6-912C-A1CC6BE37E3F}"/>
              </a:ext>
            </a:extLst>
          </p:cNvPr>
          <p:cNvSpPr txBox="1"/>
          <p:nvPr/>
        </p:nvSpPr>
        <p:spPr>
          <a:xfrm>
            <a:off x="1255222" y="5320145"/>
            <a:ext cx="327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Approximately 80% of nodes are of three voltages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CD300-0E3E-409E-8EF6-DC88C036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6" y="2032554"/>
            <a:ext cx="4552431" cy="2628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BC2B6-53E5-4A96-AF4D-2584B36BF7E6}"/>
              </a:ext>
            </a:extLst>
          </p:cNvPr>
          <p:cNvSpPr txBox="1"/>
          <p:nvPr/>
        </p:nvSpPr>
        <p:spPr>
          <a:xfrm>
            <a:off x="6475615" y="5320145"/>
            <a:ext cx="4023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Marked differences in LMP variability across voltages</a:t>
            </a:r>
          </a:p>
        </p:txBody>
      </p:sp>
    </p:spTree>
    <p:extLst>
      <p:ext uri="{BB962C8B-B14F-4D97-AF65-F5344CB8AC3E}">
        <p14:creationId xmlns:p14="http://schemas.microsoft.com/office/powerpoint/2010/main" val="218625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54F8-CA4D-4320-9634-0DF06AED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52ACA-AD73-4E07-A54A-9CBF9560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64" y="1958690"/>
            <a:ext cx="4547667" cy="2114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BE5D49-47CB-43F8-AAAE-7DD4F18C6F0F}"/>
              </a:ext>
            </a:extLst>
          </p:cNvPr>
          <p:cNvSpPr txBox="1"/>
          <p:nvPr/>
        </p:nvSpPr>
        <p:spPr>
          <a:xfrm>
            <a:off x="913795" y="4721629"/>
            <a:ext cx="277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LMPs Normally Distributed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256D50-A328-43C1-90D8-4B9C15C5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58690"/>
            <a:ext cx="4547667" cy="2114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4FCA02-5F9D-4C25-8EE6-EC36AF08A9BB}"/>
              </a:ext>
            </a:extLst>
          </p:cNvPr>
          <p:cNvSpPr txBox="1"/>
          <p:nvPr/>
        </p:nvSpPr>
        <p:spPr>
          <a:xfrm>
            <a:off x="6434051" y="4721629"/>
            <a:ext cx="277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LMP &amp; Congestion price strongly correlated </a:t>
            </a:r>
          </a:p>
        </p:txBody>
      </p:sp>
    </p:spTree>
    <p:extLst>
      <p:ext uri="{BB962C8B-B14F-4D97-AF65-F5344CB8AC3E}">
        <p14:creationId xmlns:p14="http://schemas.microsoft.com/office/powerpoint/2010/main" val="200911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C62F-A0BE-4519-9648-01968BC9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6E808-4B20-4685-99E9-88673A1FC5E0}"/>
              </a:ext>
            </a:extLst>
          </p:cNvPr>
          <p:cNvSpPr txBox="1"/>
          <p:nvPr/>
        </p:nvSpPr>
        <p:spPr>
          <a:xfrm>
            <a:off x="1190323" y="2130920"/>
            <a:ext cx="9800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(4, 0, 2) RMSE=11.058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SARIMA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[(0, 0, 0), (2, 1, 0, 24), 'n’]] RMSE=14.119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RMSE=14.625</a:t>
            </a:r>
          </a:p>
        </p:txBody>
      </p:sp>
    </p:spTree>
    <p:extLst>
      <p:ext uri="{BB962C8B-B14F-4D97-AF65-F5344CB8AC3E}">
        <p14:creationId xmlns:p14="http://schemas.microsoft.com/office/powerpoint/2010/main" val="9191177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{7351FF50-979D-4ACA-B9C2-D197CC8F97A2}tf55705232_win32</Template>
  <TotalTime>4477</TotalTime>
  <Words>174</Words>
  <Application>Microsoft Office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Goudy Old Style</vt:lpstr>
      <vt:lpstr>Wingdings 2</vt:lpstr>
      <vt:lpstr>SlateVTI</vt:lpstr>
      <vt:lpstr>Locational Marginal Pricing </vt:lpstr>
      <vt:lpstr>Energy Grid &amp; LMP</vt:lpstr>
      <vt:lpstr>Problem </vt:lpstr>
      <vt:lpstr>Dataset </vt:lpstr>
      <vt:lpstr>Data Analysis </vt:lpstr>
      <vt:lpstr>Data Analysis </vt:lpstr>
      <vt:lpstr>Modeling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Locational Marginal Pricing </dc:title>
  <dc:creator>Gabe Strenk</dc:creator>
  <cp:lastModifiedBy>Gabe Strenk</cp:lastModifiedBy>
  <cp:revision>17</cp:revision>
  <dcterms:created xsi:type="dcterms:W3CDTF">2021-04-15T21:33:00Z</dcterms:created>
  <dcterms:modified xsi:type="dcterms:W3CDTF">2021-04-19T00:10:45Z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